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5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4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70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2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3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78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42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92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FEB4-D2CB-48C5-BAC1-B06DC787756A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3E95-BD04-43E9-BD47-9B7C403D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8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041183" y="1119430"/>
            <a:ext cx="3969043" cy="3547972"/>
            <a:chOff x="2157791" y="860122"/>
            <a:chExt cx="3969043" cy="3547972"/>
          </a:xfrm>
        </p:grpSpPr>
        <p:grpSp>
          <p:nvGrpSpPr>
            <p:cNvPr id="16" name="组合 15"/>
            <p:cNvGrpSpPr/>
            <p:nvPr/>
          </p:nvGrpSpPr>
          <p:grpSpPr>
            <a:xfrm>
              <a:off x="2157791" y="860122"/>
              <a:ext cx="3969043" cy="3435100"/>
              <a:chOff x="7422293" y="1218182"/>
              <a:chExt cx="3969043" cy="34351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422293" y="1218182"/>
                <a:ext cx="3969043" cy="34351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796461" y="1495893"/>
                <a:ext cx="3220709" cy="287967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 rot="1567417">
              <a:off x="4247045" y="1130551"/>
              <a:ext cx="1404551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99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Z</a:t>
              </a:r>
              <a:endParaRPr lang="zh-CN" altLang="en-US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4863186">
              <a:off x="3291682" y="-30418"/>
              <a:ext cx="1724858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39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S</a:t>
              </a:r>
              <a:endParaRPr lang="zh-CN" altLang="en-US" sz="23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95972">
              <a:off x="3046995" y="1761216"/>
              <a:ext cx="13564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X</a:t>
              </a:r>
              <a:endParaRPr lang="zh-CN" altLang="en-US" sz="1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37" y="3417755"/>
            <a:ext cx="4075149" cy="13756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605" y="5014535"/>
            <a:ext cx="6829073" cy="11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0274 -0.1671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324662" y="23469"/>
            <a:ext cx="3552846" cy="3581705"/>
            <a:chOff x="5717763" y="0"/>
            <a:chExt cx="4189162" cy="402690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7763" y="0"/>
              <a:ext cx="4189162" cy="40269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8433" y="351907"/>
              <a:ext cx="1544880" cy="57581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-1" y="159656"/>
            <a:ext cx="5717763" cy="3390093"/>
            <a:chOff x="-1" y="159656"/>
            <a:chExt cx="5717763" cy="33900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159656"/>
              <a:ext cx="5717763" cy="339009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01612" y="285042"/>
              <a:ext cx="532851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我觉得这种模拟实习经历挺好的，让我体验了一次上班的紧张与劳累，以及服务行业要尽心尽责的去做好每一件事让客户满意。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46" y="3763289"/>
            <a:ext cx="7402910" cy="2749657"/>
            <a:chOff x="64521" y="4026905"/>
            <a:chExt cx="7402910" cy="274965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21" y="4026905"/>
              <a:ext cx="7402910" cy="274965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04493" y="5576233"/>
              <a:ext cx="69229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审计工作时，四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个人分成了两个审计小组，每个人负责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2-3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个公司。因为良好的团队合作，工作效率很高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。让我们明白分工合作的重要性。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973" y="1373220"/>
            <a:ext cx="3076031" cy="4974718"/>
            <a:chOff x="8294973" y="1373220"/>
            <a:chExt cx="3076031" cy="497471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94973" y="1373220"/>
              <a:ext cx="3076031" cy="497471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490000" y="1655021"/>
              <a:ext cx="270788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经过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这一次的工作体验，我对公司生活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有了具体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的了解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。知道了会计师事务所的工作。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3851" y="2753632"/>
            <a:ext cx="5857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90" y="689317"/>
            <a:ext cx="6415585" cy="50362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374" y="2131870"/>
            <a:ext cx="5003747" cy="19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94557" y="576840"/>
            <a:ext cx="12334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lnSpc>
                <a:spcPct val="50000"/>
              </a:lnSpc>
            </a:pPr>
            <a:r>
              <a:rPr lang="zh-CN" altLang="en-US" sz="8800" b="1" dirty="0">
                <a:latin typeface="楷体" pitchFamily="49" charset="-122"/>
                <a:ea typeface="楷体" pitchFamily="49" charset="-122"/>
                <a:cs typeface="方正舒体"/>
              </a:rPr>
              <a:t>目</a:t>
            </a:r>
            <a:endParaRPr lang="en-US" altLang="zh-CN" sz="8800" b="1" dirty="0">
              <a:latin typeface="楷体" pitchFamily="49" charset="-122"/>
              <a:ea typeface="楷体" pitchFamily="49" charset="-122"/>
              <a:cs typeface="方正舒体"/>
            </a:endParaRPr>
          </a:p>
          <a:p>
            <a:pPr indent="-457200">
              <a:lnSpc>
                <a:spcPct val="50000"/>
              </a:lnSpc>
            </a:pPr>
            <a:r>
              <a:rPr lang="zh-CN" altLang="en-US" sz="5400" dirty="0">
                <a:latin typeface="楷体" pitchFamily="49" charset="-122"/>
                <a:ea typeface="楷体" pitchFamily="49" charset="-122"/>
                <a:cs typeface="方正舒体"/>
              </a:rPr>
              <a:t>录</a:t>
            </a:r>
          </a:p>
        </p:txBody>
      </p:sp>
      <p:cxnSp>
        <p:nvCxnSpPr>
          <p:cNvPr id="3" name="肘形连接符 2"/>
          <p:cNvCxnSpPr/>
          <p:nvPr/>
        </p:nvCxnSpPr>
        <p:spPr>
          <a:xfrm>
            <a:off x="2228045" y="978794"/>
            <a:ext cx="2767036" cy="577051"/>
          </a:xfrm>
          <a:prstGeom prst="bentConnector3">
            <a:avLst>
              <a:gd name="adj1" fmla="val 71209"/>
            </a:avLst>
          </a:prstGeom>
          <a:ln w="44450" cap="sq" cmpd="sng">
            <a:gradFill flip="none" rotWithShape="1">
              <a:gsLst>
                <a:gs pos="23000">
                  <a:schemeClr val="accent3">
                    <a:lumMod val="25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2700000" scaled="1"/>
              <a:tileRect/>
            </a:gradFill>
            <a:prstDash val="lgDash"/>
            <a:headEnd type="oval" w="lg" len="lg"/>
            <a:tailEnd type="oval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2" y="3903260"/>
            <a:ext cx="3291229" cy="2803123"/>
          </a:xfrm>
          <a:prstGeom prst="rect">
            <a:avLst/>
          </a:prstGeom>
        </p:spPr>
      </p:pic>
      <p:cxnSp>
        <p:nvCxnSpPr>
          <p:cNvPr id="7" name="肘形连接符 6"/>
          <p:cNvCxnSpPr/>
          <p:nvPr/>
        </p:nvCxnSpPr>
        <p:spPr>
          <a:xfrm>
            <a:off x="2228045" y="1771650"/>
            <a:ext cx="3913448" cy="1029372"/>
          </a:xfrm>
          <a:prstGeom prst="bentConnector3">
            <a:avLst>
              <a:gd name="adj1" fmla="val 30122"/>
            </a:avLst>
          </a:prstGeom>
          <a:ln w="44450" cap="sq" cmpd="sng">
            <a:gradFill flip="none" rotWithShape="1">
              <a:gsLst>
                <a:gs pos="23000">
                  <a:schemeClr val="accent3">
                    <a:lumMod val="25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2700000" scaled="1"/>
              <a:tileRect/>
            </a:gradFill>
            <a:prstDash val="lgDash"/>
            <a:headEnd type="oval" w="lg" len="lg"/>
            <a:tailEnd type="oval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>
            <a:off x="2228045" y="3553294"/>
            <a:ext cx="4649273" cy="699931"/>
          </a:xfrm>
          <a:prstGeom prst="bentConnector3">
            <a:avLst>
              <a:gd name="adj1" fmla="val 50000"/>
            </a:avLst>
          </a:prstGeom>
          <a:ln w="44450" cap="sq" cmpd="sng">
            <a:gradFill flip="none" rotWithShape="1">
              <a:gsLst>
                <a:gs pos="23000">
                  <a:schemeClr val="accent3">
                    <a:lumMod val="25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2700000" scaled="1"/>
              <a:tileRect/>
            </a:gradFill>
            <a:prstDash val="lgDash"/>
            <a:headEnd type="oval" w="lg" len="lg"/>
            <a:tailEnd type="oval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10" y="1164215"/>
            <a:ext cx="5792856" cy="6074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065" y="2338965"/>
            <a:ext cx="3607913" cy="7887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884" y="3830980"/>
            <a:ext cx="4765486" cy="69591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1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873" y="417039"/>
            <a:ext cx="5153025" cy="509587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8637753" y="1201003"/>
            <a:ext cx="765556" cy="354842"/>
          </a:xfrm>
          <a:prstGeom prst="rightArrow">
            <a:avLst>
              <a:gd name="adj1" fmla="val 50000"/>
              <a:gd name="adj2" fmla="val 138462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230" y="600551"/>
            <a:ext cx="1726300" cy="60045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121007" y="1201003"/>
            <a:ext cx="2785027" cy="955294"/>
            <a:chOff x="9121007" y="1201003"/>
            <a:chExt cx="2785027" cy="9552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3230" y="1201003"/>
              <a:ext cx="1451713" cy="48018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1007" y="1715424"/>
              <a:ext cx="2785027" cy="440873"/>
            </a:xfrm>
            <a:prstGeom prst="rect">
              <a:avLst/>
            </a:prstGeom>
          </p:spPr>
        </p:pic>
      </p:grpSp>
      <p:sp>
        <p:nvSpPr>
          <p:cNvPr id="10" name="右箭头 9"/>
          <p:cNvSpPr/>
          <p:nvPr/>
        </p:nvSpPr>
        <p:spPr>
          <a:xfrm rot="10800000">
            <a:off x="2402429" y="1068410"/>
            <a:ext cx="765556" cy="354842"/>
          </a:xfrm>
          <a:prstGeom prst="rightArrow">
            <a:avLst>
              <a:gd name="adj1" fmla="val 50000"/>
              <a:gd name="adj2" fmla="val 138462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38" y="375672"/>
            <a:ext cx="1371762" cy="4497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32" y="825430"/>
            <a:ext cx="1971297" cy="20692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160" y="2228624"/>
            <a:ext cx="58864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7459" y="610092"/>
            <a:ext cx="2374911" cy="4709768"/>
            <a:chOff x="449474" y="-137745"/>
            <a:chExt cx="2374911" cy="47097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973" y="-137745"/>
              <a:ext cx="1261981" cy="55478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49474" y="417039"/>
              <a:ext cx="237491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成为国内外一流的大型综合中介服务机构服务集团，构建以审计、咨询、税务、评估、造价、投资咨询为支柱的大型综合中介服务体系，坚持审计业务和非审计业务共同发展。</a:t>
              </a:r>
              <a:endPara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73" y="417039"/>
            <a:ext cx="5153025" cy="5095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13" y="2244124"/>
            <a:ext cx="926672" cy="46943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13" y="3797156"/>
            <a:ext cx="926672" cy="46943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576" y="2650912"/>
            <a:ext cx="2634018" cy="2015089"/>
            <a:chOff x="9111940" y="740392"/>
            <a:chExt cx="2634018" cy="201508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11940" y="740392"/>
              <a:ext cx="1806269" cy="63009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11940" y="1370486"/>
              <a:ext cx="26340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为你们提供优质的服务是我们的荣幸！</a:t>
              </a:r>
              <a:endPara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212" y="2098639"/>
            <a:ext cx="2310553" cy="4249299"/>
            <a:chOff x="9075994" y="2707287"/>
            <a:chExt cx="2310553" cy="42492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75994" y="2707287"/>
              <a:ext cx="2310553" cy="70986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215246" y="3417156"/>
              <a:ext cx="188315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以身作则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为人表率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上下一心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团队精神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开诚布公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言行一致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诚信为</a:t>
              </a:r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本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守正不移</a:t>
              </a:r>
              <a:endPara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8786" y="2339075"/>
            <a:ext cx="926672" cy="46943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367208" y="1353543"/>
            <a:ext cx="2824792" cy="2440497"/>
            <a:chOff x="9367208" y="1353543"/>
            <a:chExt cx="2824792" cy="244049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7208" y="1353543"/>
              <a:ext cx="2824792" cy="5089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610966" y="1978158"/>
              <a:ext cx="23372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审核会计报表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出具审计</a:t>
              </a:r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报告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验证企业</a:t>
              </a:r>
              <a:r>
                <a:rPr lang="zh-CN" altLang="en-US" sz="28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资本</a:t>
              </a:r>
              <a:endParaRPr lang="en-US" altLang="zh-CN" sz="2800" dirty="0" smtClean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出具验资报告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7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1" y="448386"/>
            <a:ext cx="3779820" cy="781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368" y="937819"/>
            <a:ext cx="2637004" cy="4849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367" y="2699657"/>
            <a:ext cx="3167634" cy="473567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846178" y="136910"/>
            <a:ext cx="6444164" cy="5310538"/>
            <a:chOff x="1846178" y="136910"/>
            <a:chExt cx="6444164" cy="531053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9150" y="136910"/>
              <a:ext cx="1104900" cy="1285875"/>
            </a:xfrm>
            <a:prstGeom prst="rect">
              <a:avLst/>
            </a:prstGeom>
          </p:spPr>
        </p:pic>
        <p:cxnSp>
          <p:nvCxnSpPr>
            <p:cNvPr id="10" name="直接连接符 9"/>
            <p:cNvCxnSpPr>
              <a:endCxn id="12" idx="0"/>
            </p:cNvCxnSpPr>
            <p:nvPr/>
          </p:nvCxnSpPr>
          <p:spPr>
            <a:xfrm>
              <a:off x="5170143" y="1422785"/>
              <a:ext cx="12171" cy="464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0578" y="1886856"/>
              <a:ext cx="1103472" cy="1286367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5155628" y="3173222"/>
              <a:ext cx="14515" cy="44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80343" y="3615523"/>
              <a:ext cx="5278702" cy="21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33856" y="3615523"/>
              <a:ext cx="14515" cy="464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651787" y="3595410"/>
              <a:ext cx="14515" cy="464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383399" y="3626408"/>
              <a:ext cx="14515" cy="464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6178" y="4159305"/>
              <a:ext cx="1103472" cy="128636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89377" y="4159305"/>
              <a:ext cx="1103472" cy="128636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6870" y="4161081"/>
              <a:ext cx="1103472" cy="1286367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14" y="5519324"/>
            <a:ext cx="2075016" cy="104748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5089" y="5515480"/>
            <a:ext cx="1929598" cy="9840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146" y="4597499"/>
            <a:ext cx="2286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066266" y="3174777"/>
            <a:ext cx="3288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1.</a:t>
            </a:r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与制造公司、贸易公司、媒体公司、物流公司签订验资约定书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7" y="207960"/>
            <a:ext cx="3053040" cy="70572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351217" y="1523292"/>
            <a:ext cx="3855244" cy="1379704"/>
            <a:chOff x="1351217" y="1523292"/>
            <a:chExt cx="3855244" cy="13797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217" y="1523292"/>
              <a:ext cx="3855244" cy="60733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2814" y="2298717"/>
              <a:ext cx="2472050" cy="60427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951486" y="249315"/>
            <a:ext cx="4150400" cy="1496675"/>
            <a:chOff x="6951486" y="249315"/>
            <a:chExt cx="4150400" cy="149667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1486" y="249315"/>
              <a:ext cx="4150400" cy="61118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8073" y="1084203"/>
              <a:ext cx="2677229" cy="66178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682984" y="4894353"/>
            <a:ext cx="359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给签订业务的企业验资，并出具验资报告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45786" y="1720957"/>
            <a:ext cx="3802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1.</a:t>
            </a:r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成立两个审计小组并建立审计项目，每组两人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67651" y="2709087"/>
            <a:ext cx="3990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与制造公司、贸易公司签订审计约定书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92042" y="3744184"/>
            <a:ext cx="4239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en-US" altLang="zh-CN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.</a:t>
            </a:r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编制审计总体工作计划表，编制审计工作底稿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15193" y="4749403"/>
            <a:ext cx="527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4.</a:t>
            </a:r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核审企业每一季度资产负债表和利润表，出具审计报告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8839" y="2509508"/>
            <a:ext cx="60388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6" y="1470979"/>
            <a:ext cx="6131689" cy="40100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7518400" y="1163665"/>
            <a:ext cx="456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第一天工作，所有企业都需要注册，要到我们公司签订验资约定书，我们需要出具验资报告。</a:t>
            </a:r>
            <a:endParaRPr lang="en-US" altLang="zh-CN" sz="24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98624" y="2695979"/>
            <a:ext cx="420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一开始没有经验，工作效率低，</a:t>
            </a:r>
            <a:endParaRPr lang="en-US" altLang="zh-CN" sz="24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结果</a:t>
            </a:r>
          </a:p>
        </p:txBody>
      </p:sp>
      <p:sp>
        <p:nvSpPr>
          <p:cNvPr id="10" name="文本框 9"/>
          <p:cNvSpPr txBox="1"/>
          <p:nvPr/>
        </p:nvSpPr>
        <p:spPr>
          <a:xfrm rot="674615">
            <a:off x="8070262" y="3995252"/>
            <a:ext cx="362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我们被包围了！！</a:t>
            </a:r>
            <a:endParaRPr lang="zh-CN" altLang="en-US" sz="36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1557">
            <a:off x="7206401" y="3601398"/>
            <a:ext cx="926672" cy="4694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120" y="2658938"/>
            <a:ext cx="7324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24070"/>
            <a:ext cx="7213600" cy="30524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0" y="145143"/>
            <a:ext cx="2903990" cy="6486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315" y="1208555"/>
            <a:ext cx="458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1.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取</a:t>
            </a:r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号排队，维持秩序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4925" y="1956934"/>
            <a:ext cx="478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提前了解、熟悉工作内容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1745" y="2739277"/>
            <a:ext cx="483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3.</a:t>
            </a:r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合体分工，加强团队合作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9" y="2441915"/>
            <a:ext cx="926672" cy="4694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2811">
            <a:off x="8426332" y="2062623"/>
            <a:ext cx="3602118" cy="138295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5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88073" y="6080661"/>
            <a:ext cx="4391048" cy="777339"/>
            <a:chOff x="7688073" y="6080661"/>
            <a:chExt cx="4391048" cy="7773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3421" y="6347938"/>
              <a:ext cx="3695700" cy="42862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8073" y="6080661"/>
              <a:ext cx="740529" cy="77733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69" y="209621"/>
            <a:ext cx="1380673" cy="584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69" y="1460509"/>
            <a:ext cx="4675417" cy="4620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514" y="2945758"/>
            <a:ext cx="4775200" cy="2250810"/>
          </a:xfrm>
          <a:prstGeom prst="rect">
            <a:avLst/>
          </a:prstGeom>
        </p:spPr>
      </p:pic>
      <p:sp>
        <p:nvSpPr>
          <p:cNvPr id="8" name="左右箭头 7"/>
          <p:cNvSpPr/>
          <p:nvPr/>
        </p:nvSpPr>
        <p:spPr>
          <a:xfrm>
            <a:off x="5377543" y="3801084"/>
            <a:ext cx="1335314" cy="540158"/>
          </a:xfrm>
          <a:prstGeom prst="left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258" y="577163"/>
            <a:ext cx="2910509" cy="8057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336" y="1593922"/>
            <a:ext cx="6473778" cy="7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337</Words>
  <Application>Microsoft Office PowerPoint</Application>
  <PresentationFormat>自定义</PresentationFormat>
  <Paragraphs>35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PC</cp:lastModifiedBy>
  <cp:revision>35</cp:revision>
  <dcterms:created xsi:type="dcterms:W3CDTF">2015-07-10T03:39:37Z</dcterms:created>
  <dcterms:modified xsi:type="dcterms:W3CDTF">2015-07-10T10:43:26Z</dcterms:modified>
</cp:coreProperties>
</file>